
<file path=[Content_Types].xml><?xml version="1.0" encoding="utf-8"?>
<Types xmlns="http://schemas.openxmlformats.org/package/2006/content-types">
  <Default Extension="88I3ONsSd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61" r:id="rId3"/>
    <p:sldId id="274" r:id="rId4"/>
    <p:sldId id="275" r:id="rId5"/>
    <p:sldId id="267" r:id="rId6"/>
    <p:sldId id="268" r:id="rId7"/>
    <p:sldId id="272" r:id="rId8"/>
    <p:sldId id="276" r:id="rId9"/>
    <p:sldId id="277" r:id="rId10"/>
    <p:sldId id="270" r:id="rId11"/>
    <p:sldId id="265" r:id="rId12"/>
    <p:sldId id="273" r:id="rId13"/>
    <p:sldId id="260" r:id="rId14"/>
    <p:sldId id="25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50A0A9-6CF5-4FEC-9CD1-017C1E5EB26F}">
          <p14:sldIdLst>
            <p14:sldId id="266"/>
            <p14:sldId id="261"/>
            <p14:sldId id="274"/>
            <p14:sldId id="275"/>
            <p14:sldId id="267"/>
            <p14:sldId id="268"/>
            <p14:sldId id="272"/>
            <p14:sldId id="276"/>
            <p14:sldId id="277"/>
            <p14:sldId id="270"/>
            <p14:sldId id="265"/>
            <p14:sldId id="273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 Sagar" initials="AS" lastIdx="1" clrIdx="0">
    <p:extLst>
      <p:ext uri="{19B8F6BF-5375-455C-9EA6-DF929625EA0E}">
        <p15:presenceInfo xmlns:p15="http://schemas.microsoft.com/office/powerpoint/2012/main" userId="bef7a805f4051f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7933C"/>
    <a:srgbClr val="D9E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27-Sep-24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://www.flickr.com/photos/nobmouse/405284860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publicdomainpictures.net/view-image.php?image=7340&amp;picture=strategic-plann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be.wikipedia.org/wiki/Microsoft_Word" TargetMode="External"/><Relationship Id="rId3" Type="http://schemas.openxmlformats.org/officeDocument/2006/relationships/hyperlink" Target="https://www.goodfreephotos.com/vector-images/info-symbol-vector-graphics.png.php" TargetMode="External"/><Relationship Id="rId7" Type="http://schemas.openxmlformats.org/officeDocument/2006/relationships/hyperlink" Target="https://www.flickr.com/photos/141573413@N04/42099499622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hyperlink" Target="https://www.deviantart.com/xaleph/art/Simple-MySQL-Icon-167971780" TargetMode="External"/><Relationship Id="rId5" Type="http://schemas.openxmlformats.org/officeDocument/2006/relationships/hyperlink" Target="https://weirdfantastictoys.blogspot.com/2018/04/update-sea-monkeys-order-form.html" TargetMode="External"/><Relationship Id="rId10" Type="http://schemas.openxmlformats.org/officeDocument/2006/relationships/image" Target="../media/image8.88I3ONsSd"/><Relationship Id="rId4" Type="http://schemas.openxmlformats.org/officeDocument/2006/relationships/image" Target="../media/image5.png"/><Relationship Id="rId9" Type="http://schemas.openxmlformats.org/officeDocument/2006/relationships/hyperlink" Target="https://www.pngall.com/python-logo-png/download/68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photo-of-soccer-field-during-day-3448250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raxisframework.org/en/library/governance-life-cycles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businessandcafe.blog.hu/2016/06/12/mekkora_uzlet_a_foci_eb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mart.com/ip/Tebru-Football-Red-And-Yellow-Card-Referee-Red-Card-Football-Red-And-Yellow-Cards-Record-Soccer-Games-Referee-Tool-Equipment/536244594?wmlspartner=wlpa&amp;selectedSellerId=13089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DD0000-D6B3-466A-B9CD-CFFCF92E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61272" y="169424"/>
            <a:ext cx="5707856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u="sng" kern="0" spc="-122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Capstone Project</a:t>
            </a:r>
            <a:endParaRPr lang="en-US" sz="6100" b="1" kern="0" spc="-122" dirty="0"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F74B0-05F3-4713-99FE-55C714332893}"/>
              </a:ext>
            </a:extLst>
          </p:cNvPr>
          <p:cNvGrpSpPr/>
          <p:nvPr/>
        </p:nvGrpSpPr>
        <p:grpSpPr>
          <a:xfrm>
            <a:off x="6707249" y="6284955"/>
            <a:ext cx="382905" cy="382905"/>
            <a:chOff x="837724" y="5239926"/>
            <a:chExt cx="382905" cy="382905"/>
          </a:xfrm>
        </p:grpSpPr>
        <p:sp>
          <p:nvSpPr>
            <p:cNvPr id="8" name="Shape 4"/>
            <p:cNvSpPr/>
            <p:nvPr/>
          </p:nvSpPr>
          <p:spPr>
            <a:xfrm>
              <a:off x="837724" y="5239926"/>
              <a:ext cx="382905" cy="382905"/>
            </a:xfrm>
            <a:prstGeom prst="roundRect">
              <a:avLst>
                <a:gd name="adj" fmla="val 23878209"/>
              </a:avLst>
            </a:prstGeom>
            <a:noFill/>
            <a:ln w="7620">
              <a:solidFill>
                <a:schemeClr val="tx1"/>
              </a:solidFill>
              <a:prstDash val="solid"/>
            </a:ln>
          </p:spPr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344" y="5247545"/>
              <a:ext cx="367665" cy="367665"/>
            </a:xfrm>
            <a:prstGeom prst="rect">
              <a:avLst/>
            </a:prstGeom>
          </p:spPr>
        </p:pic>
      </p:grpSp>
      <p:sp>
        <p:nvSpPr>
          <p:cNvPr id="10" name="Text 5"/>
          <p:cNvSpPr/>
          <p:nvPr/>
        </p:nvSpPr>
        <p:spPr>
          <a:xfrm>
            <a:off x="7209812" y="6267095"/>
            <a:ext cx="7420588" cy="1691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latin typeface="Source Sans Pro" pitchFamily="34" charset="0"/>
                <a:ea typeface="Source Sans Pro" pitchFamily="34" charset="-122"/>
              </a:rPr>
              <a:t>REPRESENTER:</a:t>
            </a:r>
            <a:r>
              <a:rPr lang="en-US" sz="2350" b="1" kern="0" spc="-38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AMAN SAGAR</a:t>
            </a:r>
          </a:p>
          <a:p>
            <a:pPr>
              <a:lnSpc>
                <a:spcPts val="3250"/>
              </a:lnSpc>
            </a:pPr>
            <a:r>
              <a:rPr lang="en-US" sz="2350" b="1" kern="0" spc="-38" dirty="0">
                <a:latin typeface="Source Sans Pro" pitchFamily="34" charset="0"/>
                <a:ea typeface="Source Sans Pro" pitchFamily="34" charset="-122"/>
              </a:rPr>
              <a:t>ENROLMENT NUMBER: EN12024081726</a:t>
            </a:r>
          </a:p>
          <a:p>
            <a:pPr>
              <a:lnSpc>
                <a:spcPts val="3250"/>
              </a:lnSpc>
            </a:pPr>
            <a:r>
              <a:rPr lang="en-US" sz="2350" b="1" kern="0" spc="-38" dirty="0">
                <a:latin typeface="Source Sans Pro" pitchFamily="34" charset="0"/>
                <a:ea typeface="Source Sans Pro" pitchFamily="34" charset="-122"/>
              </a:rPr>
              <a:t>MENTOR: SHARYOO DIXIT &amp; ROHIT KAMBOJ</a:t>
            </a:r>
          </a:p>
          <a:p>
            <a:pPr>
              <a:lnSpc>
                <a:spcPts val="3250"/>
              </a:lnSpc>
            </a:pPr>
            <a:r>
              <a:rPr lang="en-US" sz="2350" b="1" kern="0" spc="-38" dirty="0">
                <a:latin typeface="Source Sans Pro" pitchFamily="34" charset="0"/>
                <a:ea typeface="Source Sans Pro" pitchFamily="34" charset="-122"/>
              </a:rPr>
              <a:t>PROGRAM: PROFESSIONAL PROGRAM IN DATA ANALYTICS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FCC34D-7AFB-4763-B733-C306F6F2AD32}"/>
              </a:ext>
            </a:extLst>
          </p:cNvPr>
          <p:cNvGrpSpPr/>
          <p:nvPr/>
        </p:nvGrpSpPr>
        <p:grpSpPr>
          <a:xfrm>
            <a:off x="464699" y="2476498"/>
            <a:ext cx="13700999" cy="1943101"/>
            <a:chOff x="464699" y="2476498"/>
            <a:chExt cx="13700999" cy="1943101"/>
          </a:xfrm>
        </p:grpSpPr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40E030F4-6171-4A48-B5B0-81315BC1CB26}"/>
                </a:ext>
              </a:extLst>
            </p:cNvPr>
            <p:cNvSpPr/>
            <p:nvPr/>
          </p:nvSpPr>
          <p:spPr>
            <a:xfrm>
              <a:off x="464699" y="3448048"/>
              <a:ext cx="13700999" cy="9715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7650"/>
                </a:lnSpc>
                <a:buNone/>
              </a:pPr>
              <a:r>
                <a:rPr lang="en-US" sz="6100" b="1" kern="0" spc="-122" dirty="0"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Insights and Strategic Recommendations</a:t>
              </a:r>
            </a:p>
          </p:txBody>
        </p:sp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8F0599D2-A81F-42D3-951E-01550A6B7CC4}"/>
                </a:ext>
              </a:extLst>
            </p:cNvPr>
            <p:cNvSpPr/>
            <p:nvPr/>
          </p:nvSpPr>
          <p:spPr>
            <a:xfrm>
              <a:off x="3613121" y="2476498"/>
              <a:ext cx="7404157" cy="9715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7650"/>
                </a:lnSpc>
                <a:buNone/>
              </a:pPr>
              <a:r>
                <a:rPr lang="en-US" sz="6100" b="1" kern="0" spc="-122" dirty="0"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Football Data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98898" y="570351"/>
            <a:ext cx="7272802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Event &amp; Attendance Analysis</a:t>
            </a:r>
            <a:endParaRPr lang="en-US" sz="455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A48287-1057-42C0-9DF9-3EE1078BC09B}"/>
              </a:ext>
            </a:extLst>
          </p:cNvPr>
          <p:cNvGrpSpPr/>
          <p:nvPr/>
        </p:nvGrpSpPr>
        <p:grpSpPr>
          <a:xfrm>
            <a:off x="30318" y="1567142"/>
            <a:ext cx="11592104" cy="5928680"/>
            <a:chOff x="1061264" y="2417843"/>
            <a:chExt cx="11592104" cy="5928680"/>
          </a:xfrm>
        </p:grpSpPr>
        <p:sp>
          <p:nvSpPr>
            <p:cNvPr id="7" name="Shape 3"/>
            <p:cNvSpPr/>
            <p:nvPr/>
          </p:nvSpPr>
          <p:spPr>
            <a:xfrm>
              <a:off x="1323737" y="2417843"/>
              <a:ext cx="30480" cy="4693444"/>
            </a:xfrm>
            <a:prstGeom prst="roundRect">
              <a:avLst>
                <a:gd name="adj" fmla="val 340200"/>
              </a:avLst>
            </a:prstGeom>
            <a:solidFill>
              <a:srgbClr val="D6BADD"/>
            </a:solidFill>
            <a:ln/>
          </p:spPr>
        </p:sp>
        <p:sp>
          <p:nvSpPr>
            <p:cNvPr id="8" name="Shape 4"/>
            <p:cNvSpPr/>
            <p:nvPr/>
          </p:nvSpPr>
          <p:spPr>
            <a:xfrm>
              <a:off x="1586210" y="3364306"/>
              <a:ext cx="864037" cy="30480"/>
            </a:xfrm>
            <a:prstGeom prst="roundRect">
              <a:avLst>
                <a:gd name="adj" fmla="val 340200"/>
              </a:avLst>
            </a:prstGeom>
            <a:solidFill>
              <a:srgbClr val="D6BADD"/>
            </a:solidFill>
            <a:ln/>
          </p:spPr>
        </p:sp>
        <p:sp>
          <p:nvSpPr>
            <p:cNvPr id="9" name="Shape 5"/>
            <p:cNvSpPr/>
            <p:nvPr/>
          </p:nvSpPr>
          <p:spPr>
            <a:xfrm>
              <a:off x="1061264" y="3101893"/>
              <a:ext cx="555427" cy="555427"/>
            </a:xfrm>
            <a:prstGeom prst="roundRect">
              <a:avLst>
                <a:gd name="adj" fmla="val 18669"/>
              </a:avLst>
            </a:prstGeom>
            <a:solidFill>
              <a:srgbClr val="F0D4F7"/>
            </a:solidFill>
            <a:ln w="15240">
              <a:solidFill>
                <a:srgbClr val="D6BADD"/>
              </a:solidFill>
              <a:prstDash val="solid"/>
            </a:ln>
          </p:spPr>
        </p:sp>
        <p:sp>
          <p:nvSpPr>
            <p:cNvPr id="10" name="Text 6"/>
            <p:cNvSpPr/>
            <p:nvPr/>
          </p:nvSpPr>
          <p:spPr>
            <a:xfrm>
              <a:off x="1251764" y="3205358"/>
              <a:ext cx="174308" cy="3484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2700" kern="0" spc="-55" dirty="0">
                  <a:solidFill>
                    <a:srgbClr val="000000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1</a:t>
              </a:r>
              <a:endParaRPr lang="en-US" sz="270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1688545" y="2902989"/>
              <a:ext cx="2904530" cy="3631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250" kern="0" spc="-46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Event Trends:</a:t>
              </a:r>
            </a:p>
          </p:txBody>
        </p:sp>
        <p:sp>
          <p:nvSpPr>
            <p:cNvPr id="12" name="Text 8"/>
            <p:cNvSpPr/>
            <p:nvPr/>
          </p:nvSpPr>
          <p:spPr>
            <a:xfrm>
              <a:off x="1688545" y="3500615"/>
              <a:ext cx="10964823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Winning teams excel in goals, substitutions; losing teams face more cards,</a:t>
              </a:r>
            </a:p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especially red.</a:t>
              </a:r>
              <a:endParaRPr lang="en-US" sz="1900" dirty="0"/>
            </a:p>
          </p:txBody>
        </p:sp>
        <p:sp>
          <p:nvSpPr>
            <p:cNvPr id="13" name="Shape 9"/>
            <p:cNvSpPr/>
            <p:nvPr/>
          </p:nvSpPr>
          <p:spPr>
            <a:xfrm>
              <a:off x="1586210" y="5789999"/>
              <a:ext cx="864037" cy="30480"/>
            </a:xfrm>
            <a:prstGeom prst="roundRect">
              <a:avLst>
                <a:gd name="adj" fmla="val 340200"/>
              </a:avLst>
            </a:prstGeom>
            <a:solidFill>
              <a:srgbClr val="D6BADD"/>
            </a:solidFill>
            <a:ln/>
          </p:spPr>
        </p:sp>
        <p:sp>
          <p:nvSpPr>
            <p:cNvPr id="14" name="Shape 10"/>
            <p:cNvSpPr/>
            <p:nvPr/>
          </p:nvSpPr>
          <p:spPr>
            <a:xfrm>
              <a:off x="1061264" y="5527585"/>
              <a:ext cx="555427" cy="555427"/>
            </a:xfrm>
            <a:prstGeom prst="roundRect">
              <a:avLst>
                <a:gd name="adj" fmla="val 18669"/>
              </a:avLst>
            </a:prstGeom>
            <a:solidFill>
              <a:srgbClr val="F0D4F7"/>
            </a:solidFill>
            <a:ln w="15240">
              <a:solidFill>
                <a:srgbClr val="D6BADD"/>
              </a:solidFill>
              <a:prstDash val="solid"/>
            </a:ln>
          </p:spPr>
        </p:sp>
        <p:sp>
          <p:nvSpPr>
            <p:cNvPr id="15" name="Text 11"/>
            <p:cNvSpPr/>
            <p:nvPr/>
          </p:nvSpPr>
          <p:spPr>
            <a:xfrm>
              <a:off x="1251764" y="5631050"/>
              <a:ext cx="174308" cy="3484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2700" kern="0" spc="-55" dirty="0">
                  <a:solidFill>
                    <a:srgbClr val="000000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2</a:t>
              </a:r>
              <a:endParaRPr lang="en-US" sz="27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1647008" y="5267909"/>
              <a:ext cx="2904530" cy="3631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2250" kern="0" spc="-46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Growth, Decline &amp; Recovery:</a:t>
              </a:r>
              <a:endParaRPr lang="en-US" sz="22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1723076" y="5904872"/>
              <a:ext cx="5784454" cy="24416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100"/>
                </a:lnSpc>
                <a:buFont typeface="Arial" panose="020B0604020202020204" pitchFamily="34" charset="0"/>
                <a:buChar char="•"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Attendance trends reveal consistent growth </a:t>
              </a:r>
            </a:p>
            <a:p>
              <a:pPr>
                <a:lnSpc>
                  <a:spcPts val="3100"/>
                </a:lnSpc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until 2019.</a:t>
              </a:r>
            </a:p>
            <a:p>
              <a:pPr marL="342900" indent="-342900" algn="l">
                <a:lnSpc>
                  <a:spcPts val="3100"/>
                </a:lnSpc>
                <a:buFont typeface="Arial" panose="020B0604020202020204" pitchFamily="34" charset="0"/>
                <a:buChar char="•"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 sharp decline in attendance followed due to the </a:t>
              </a:r>
            </a:p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COVID-19 pandemic.</a:t>
              </a:r>
            </a:p>
            <a:p>
              <a:pPr marL="342900" indent="-342900">
                <a:lnSpc>
                  <a:spcPts val="3100"/>
                </a:lnSpc>
                <a:buFont typeface="Arial" panose="020B0604020202020204" pitchFamily="34" charset="0"/>
                <a:buChar char="•"/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Continued fan engagement is crucial during periods </a:t>
              </a:r>
            </a:p>
            <a:p>
              <a:pPr>
                <a:lnSpc>
                  <a:spcPts val="3100"/>
                </a:lnSpc>
              </a:pPr>
              <a:r>
                <a:rPr lang="en-US" sz="1900" kern="0" spc="-39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of lower attendance.</a:t>
              </a:r>
              <a:endParaRPr lang="en-US" sz="1900" dirty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51501E-6836-4688-8B78-FB342812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10" y="4297739"/>
            <a:ext cx="8208178" cy="374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898375-2809-4808-AA50-B1BD5C5C4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259" y="257414"/>
            <a:ext cx="5535595" cy="38826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890ABE-E7A9-499D-AD79-779B7D37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115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62955" y="66308"/>
            <a:ext cx="4682185" cy="736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000" b="1" u="sng" kern="0" spc="-91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Contract </a:t>
            </a:r>
            <a:r>
              <a:rPr lang="en-US" sz="4000" b="1" u="sng" kern="0" spc="-91" dirty="0" err="1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Mangement</a:t>
            </a:r>
            <a:endParaRPr lang="en-US" sz="4000" b="1" u="sng" dirty="0"/>
          </a:p>
        </p:txBody>
      </p:sp>
      <p:sp>
        <p:nvSpPr>
          <p:cNvPr id="6" name="Text 2"/>
          <p:cNvSpPr/>
          <p:nvPr/>
        </p:nvSpPr>
        <p:spPr>
          <a:xfrm>
            <a:off x="7304050" y="1157692"/>
            <a:ext cx="7315200" cy="641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Performance and Contract Expiration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Dashboard links player success to contract expirations, helping identify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who needs contract attention.</a:t>
            </a:r>
          </a:p>
          <a:p>
            <a:endParaRPr lang="en-US" b="1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Contract Renegotiation Prediction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: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Predict players likely seeking new contracts by analyzing market trends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and expiration dates, aiding planning and budgeting.</a:t>
            </a:r>
            <a:b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</a:br>
            <a:endParaRPr lang="en-US" b="1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Contract Length vs. Market worth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:</a:t>
            </a:r>
          </a:p>
          <a:p>
            <a:r>
              <a:rPr lang="en-US" dirty="0"/>
              <a:t>Shows how contract length impacts market worth, balancing stability with </a:t>
            </a:r>
          </a:p>
          <a:p>
            <a:r>
              <a:rPr lang="en-US" dirty="0"/>
              <a:t>potential higher value in shorter contracts.</a:t>
            </a:r>
          </a:p>
          <a:p>
            <a:endParaRPr lang="en-US" b="1" dirty="0">
              <a:solidFill>
                <a:srgbClr val="000000"/>
              </a:solidFill>
              <a:effectLst/>
              <a:latin typeface="Benton Sans SemiDemi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Benton Sans SemiDemi"/>
              </a:rPr>
              <a:t>Impact of Agents</a:t>
            </a:r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Assess agents' impact on market value and contract renewals, refining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negotiation strategies.</a:t>
            </a:r>
            <a:endParaRPr lang="en-US" sz="2400" dirty="0">
              <a:effectLst/>
            </a:endParaRPr>
          </a:p>
          <a:p>
            <a:endParaRPr lang="en-US" b="1" dirty="0">
              <a:solidFill>
                <a:srgbClr val="000000"/>
              </a:solidFill>
              <a:latin typeface="Benton Sans SemiDemi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Benton Sans SemiDemi"/>
              </a:rPr>
              <a:t>Data-Driven Decision Making</a:t>
            </a:r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Provides crucial data on market trends and player performance for informed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contract decisions.</a:t>
            </a:r>
            <a:endParaRPr lang="en-US" sz="2400" dirty="0">
              <a:effectLst/>
            </a:endParaRPr>
          </a:p>
          <a:p>
            <a:endParaRPr lang="en-US" b="1" dirty="0">
              <a:solidFill>
                <a:srgbClr val="000000"/>
              </a:solidFill>
              <a:effectLst/>
              <a:latin typeface="Benton Sans SemiDemi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Benton Sans SemiDemi"/>
              </a:rPr>
              <a:t>Optimized Contract Management:</a:t>
            </a:r>
            <a:endParaRPr lang="en-US" b="1" dirty="0">
              <a:solidFill>
                <a:srgbClr val="000000"/>
              </a:solidFill>
              <a:latin typeface="Benton Sans SemiDemi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Leverage insights to manage contracts fairly, focusing on performance,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Benton Sans SemiDemi"/>
              </a:rPr>
              <a:t>market value, and agent dynamics.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E5490B-3853-4522-9C6F-4A3972FC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8" y="1157692"/>
            <a:ext cx="6788703" cy="6413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68693" y="225885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rgbClr val="FFFFFF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Business Conclusion</a:t>
            </a:r>
            <a:endParaRPr lang="en-US" sz="4550" b="1" dirty="0"/>
          </a:p>
        </p:txBody>
      </p:sp>
      <p:sp>
        <p:nvSpPr>
          <p:cNvPr id="7" name="Shape 3"/>
          <p:cNvSpPr/>
          <p:nvPr/>
        </p:nvSpPr>
        <p:spPr>
          <a:xfrm>
            <a:off x="968693" y="3355181"/>
            <a:ext cx="4066461" cy="2615565"/>
          </a:xfrm>
          <a:prstGeom prst="roundRect">
            <a:avLst>
              <a:gd name="adj" fmla="val 3964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30749" y="3617238"/>
            <a:ext cx="321290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Spread the Responsibility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1230749" y="4128492"/>
            <a:ext cx="354234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rely too much on a few star players. To avoid trouble, it's important to develop and use more players.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5281970" y="3355181"/>
            <a:ext cx="4066461" cy="2615565"/>
          </a:xfrm>
          <a:prstGeom prst="roundRect">
            <a:avLst>
              <a:gd name="adj" fmla="val 3964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44026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Smart Player Contracts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544026" y="4128492"/>
            <a:ext cx="35423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should be smart with contracts, renewing or selling players when their value is highest.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595247" y="3355181"/>
            <a:ext cx="4066461" cy="2615565"/>
          </a:xfrm>
          <a:prstGeom prst="roundRect">
            <a:avLst>
              <a:gd name="adj" fmla="val 3964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57303" y="3617238"/>
            <a:ext cx="314408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Fix Away Game Struggles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9857303" y="4128492"/>
            <a:ext cx="35423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need to improve their tactics when playing on the road to be more successful.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47674"/>
            <a:ext cx="4869061" cy="35341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8248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Strategic Recommendations</a:t>
            </a:r>
            <a:endParaRPr lang="en-US" sz="4550" b="1" dirty="0"/>
          </a:p>
        </p:txBody>
      </p:sp>
      <p:sp>
        <p:nvSpPr>
          <p:cNvPr id="7" name="Shape 2"/>
          <p:cNvSpPr/>
          <p:nvPr/>
        </p:nvSpPr>
        <p:spPr>
          <a:xfrm>
            <a:off x="6705481" y="1921193"/>
            <a:ext cx="30480" cy="5483543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8" name="Shape 3"/>
          <p:cNvSpPr/>
          <p:nvPr/>
        </p:nvSpPr>
        <p:spPr>
          <a:xfrm>
            <a:off x="6967954" y="2461260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9" name="Shape 4"/>
          <p:cNvSpPr/>
          <p:nvPr/>
        </p:nvSpPr>
        <p:spPr>
          <a:xfrm>
            <a:off x="6443008" y="21988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633508" y="2302312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700" dirty="0"/>
          </a:p>
        </p:txBody>
      </p:sp>
      <p:sp>
        <p:nvSpPr>
          <p:cNvPr id="11" name="Text 6"/>
          <p:cNvSpPr/>
          <p:nvPr/>
        </p:nvSpPr>
        <p:spPr>
          <a:xfrm>
            <a:off x="8078510" y="21680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Invest in Player Development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8078510" y="267926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versatility to minimize reliance on key players.</a:t>
            </a:r>
            <a:endParaRPr lang="en-US" sz="1900" dirty="0"/>
          </a:p>
        </p:txBody>
      </p:sp>
      <p:sp>
        <p:nvSpPr>
          <p:cNvPr id="13" name="Shape 8"/>
          <p:cNvSpPr/>
          <p:nvPr/>
        </p:nvSpPr>
        <p:spPr>
          <a:xfrm>
            <a:off x="6967954" y="410801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4" name="Shape 9"/>
          <p:cNvSpPr/>
          <p:nvPr/>
        </p:nvSpPr>
        <p:spPr>
          <a:xfrm>
            <a:off x="6443008" y="384560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633508" y="3949065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8078510" y="38147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Optimize Contract Negotiation Timing</a:t>
            </a:r>
            <a:endParaRPr lang="en-US" sz="2250" dirty="0"/>
          </a:p>
        </p:txBody>
      </p:sp>
      <p:sp>
        <p:nvSpPr>
          <p:cNvPr id="17" name="Text 12"/>
          <p:cNvSpPr/>
          <p:nvPr/>
        </p:nvSpPr>
        <p:spPr>
          <a:xfrm>
            <a:off x="8078510" y="4326017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performance metrics for better deals.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6967954" y="614981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9" name="Shape 14"/>
          <p:cNvSpPr/>
          <p:nvPr/>
        </p:nvSpPr>
        <p:spPr>
          <a:xfrm>
            <a:off x="6443008" y="58874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633508" y="5990868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700" dirty="0"/>
          </a:p>
        </p:txBody>
      </p:sp>
      <p:sp>
        <p:nvSpPr>
          <p:cNvPr id="21" name="Text 16"/>
          <p:cNvSpPr/>
          <p:nvPr/>
        </p:nvSpPr>
        <p:spPr>
          <a:xfrm>
            <a:off x="8078510" y="58565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Enhance Fan Engagement</a:t>
            </a:r>
            <a:endParaRPr lang="en-US" sz="2250" dirty="0"/>
          </a:p>
        </p:txBody>
      </p:sp>
      <p:sp>
        <p:nvSpPr>
          <p:cNvPr id="22" name="Text 17"/>
          <p:cNvSpPr/>
          <p:nvPr/>
        </p:nvSpPr>
        <p:spPr>
          <a:xfrm>
            <a:off x="8078510" y="6367820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long-term community connections beyond star players.</a:t>
            </a:r>
            <a:endParaRPr lang="en-US" sz="1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83089C-F4E0-4A72-B6EA-7C8BD36DA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8610" y="2344536"/>
            <a:ext cx="4869061" cy="35428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55E834-7DE0-4CB5-AB06-E20EDEA90DDD}"/>
              </a:ext>
            </a:extLst>
          </p:cNvPr>
          <p:cNvSpPr/>
          <p:nvPr/>
        </p:nvSpPr>
        <p:spPr>
          <a:xfrm>
            <a:off x="3029415" y="3183776"/>
            <a:ext cx="857157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/>
          <p:nvPr/>
        </p:nvSpPr>
        <p:spPr>
          <a:xfrm>
            <a:off x="14697" y="-46256"/>
            <a:ext cx="1939485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Insights</a:t>
            </a:r>
            <a:endParaRPr lang="en-US" sz="445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86A73A-EE0D-4558-9D6C-57EF074FE64A}"/>
              </a:ext>
            </a:extLst>
          </p:cNvPr>
          <p:cNvGrpSpPr/>
          <p:nvPr/>
        </p:nvGrpSpPr>
        <p:grpSpPr>
          <a:xfrm>
            <a:off x="103905" y="666571"/>
            <a:ext cx="14497101" cy="1613833"/>
            <a:chOff x="14697" y="666843"/>
            <a:chExt cx="14601006" cy="1613561"/>
          </a:xfrm>
        </p:grpSpPr>
        <p:sp>
          <p:nvSpPr>
            <p:cNvPr id="8" name="Text 2"/>
            <p:cNvSpPr/>
            <p:nvPr/>
          </p:nvSpPr>
          <p:spPr>
            <a:xfrm>
              <a:off x="14697" y="666843"/>
              <a:ext cx="4167010" cy="3563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400" b="1" dirty="0"/>
                <a:t>Performance Analysis</a:t>
              </a:r>
              <a:endParaRPr lang="en-US" sz="2200" b="1" dirty="0"/>
            </a:p>
          </p:txBody>
        </p:sp>
        <p:sp>
          <p:nvSpPr>
            <p:cNvPr id="9" name="Text 3"/>
            <p:cNvSpPr/>
            <p:nvPr/>
          </p:nvSpPr>
          <p:spPr>
            <a:xfrm>
              <a:off x="338477" y="1069248"/>
              <a:ext cx="14277226" cy="12111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Top Performers</a:t>
              </a:r>
              <a:r>
                <a:rPr lang="en-US" sz="2000" dirty="0"/>
                <a:t>: Evaluate and analyze both player and team performance by examining individual metrics such as goals, assists, yellow cards &amp; red cards.</a:t>
              </a:r>
            </a:p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Home vs. Away Performance</a:t>
              </a:r>
              <a:r>
                <a:rPr lang="en-US" sz="2000" dirty="0"/>
                <a:t>: Assess team metrics including home and away goals.</a:t>
              </a:r>
              <a:endParaRPr lang="en-US" sz="19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87E178-6714-41B9-949E-06FAC91985BE}"/>
              </a:ext>
            </a:extLst>
          </p:cNvPr>
          <p:cNvGrpSpPr/>
          <p:nvPr/>
        </p:nvGrpSpPr>
        <p:grpSpPr>
          <a:xfrm>
            <a:off x="100359" y="2395675"/>
            <a:ext cx="14601006" cy="1719125"/>
            <a:chOff x="14697" y="666843"/>
            <a:chExt cx="14601006" cy="1613561"/>
          </a:xfrm>
        </p:grpSpPr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2628B1E9-AC43-4D15-9576-D856471942EF}"/>
                </a:ext>
              </a:extLst>
            </p:cNvPr>
            <p:cNvSpPr/>
            <p:nvPr/>
          </p:nvSpPr>
          <p:spPr>
            <a:xfrm>
              <a:off x="14697" y="666843"/>
              <a:ext cx="4167010" cy="3563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400" b="1" dirty="0"/>
                <a:t>Player Profile and Market Value</a:t>
              </a:r>
              <a:endParaRPr lang="en-US" sz="2200" b="1" dirty="0"/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35AA68B4-3A94-44F1-980B-BF132AA8A968}"/>
                </a:ext>
              </a:extLst>
            </p:cNvPr>
            <p:cNvSpPr/>
            <p:nvPr/>
          </p:nvSpPr>
          <p:spPr>
            <a:xfrm>
              <a:off x="338477" y="1069248"/>
              <a:ext cx="14277226" cy="12111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Correlation Analysis</a:t>
              </a:r>
              <a:r>
                <a:rPr lang="en-US" sz="2000" dirty="0"/>
                <a:t>: Analyze market value trends of players based on age.</a:t>
              </a:r>
            </a:p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Market Value Analysis</a:t>
              </a:r>
              <a:r>
                <a:rPr lang="en-US" sz="2000" dirty="0"/>
                <a:t>: Analyze market value trends of players based on position.</a:t>
              </a:r>
              <a:endParaRPr lang="en-US" sz="19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123BF4-7AD0-41CF-AE1A-A3FA152A8900}"/>
              </a:ext>
            </a:extLst>
          </p:cNvPr>
          <p:cNvGrpSpPr/>
          <p:nvPr/>
        </p:nvGrpSpPr>
        <p:grpSpPr>
          <a:xfrm>
            <a:off x="103905" y="6284926"/>
            <a:ext cx="14601006" cy="1719125"/>
            <a:chOff x="14697" y="666843"/>
            <a:chExt cx="14601006" cy="1613561"/>
          </a:xfrm>
        </p:grpSpPr>
        <p:sp>
          <p:nvSpPr>
            <p:cNvPr id="21" name="Text 2">
              <a:extLst>
                <a:ext uri="{FF2B5EF4-FFF2-40B4-BE49-F238E27FC236}">
                  <a16:creationId xmlns:a16="http://schemas.microsoft.com/office/drawing/2014/main" id="{27379560-02F7-4507-88D1-38D9D2C69909}"/>
                </a:ext>
              </a:extLst>
            </p:cNvPr>
            <p:cNvSpPr/>
            <p:nvPr/>
          </p:nvSpPr>
          <p:spPr>
            <a:xfrm>
              <a:off x="14697" y="666843"/>
              <a:ext cx="4167010" cy="3563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400" b="1" dirty="0"/>
                <a:t>Event and Attendance Analysis</a:t>
              </a:r>
              <a:endParaRPr lang="en-US" sz="2200" b="1" dirty="0"/>
            </a:p>
          </p:txBody>
        </p:sp>
        <p:sp>
          <p:nvSpPr>
            <p:cNvPr id="22" name="Text 3">
              <a:extLst>
                <a:ext uri="{FF2B5EF4-FFF2-40B4-BE49-F238E27FC236}">
                  <a16:creationId xmlns:a16="http://schemas.microsoft.com/office/drawing/2014/main" id="{C798F898-4BBA-423A-BD3E-8335CB17BBB3}"/>
                </a:ext>
              </a:extLst>
            </p:cNvPr>
            <p:cNvSpPr/>
            <p:nvPr/>
          </p:nvSpPr>
          <p:spPr>
            <a:xfrm>
              <a:off x="338477" y="1069248"/>
              <a:ext cx="14277226" cy="12111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Event Trend</a:t>
              </a:r>
              <a:r>
                <a:rPr lang="en-US" sz="2000" dirty="0"/>
                <a:t>: The final score line while identifying recurring event patterns that differentiate successful teams from unsuccessful ones.</a:t>
              </a:r>
            </a:p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Attendance Correlation</a:t>
              </a:r>
              <a:r>
                <a:rPr lang="en-US" sz="2000" dirty="0"/>
                <a:t>: Analyze the attendance at events changed over the past years in terms of growth, decline, and recovery.</a:t>
              </a:r>
              <a:endParaRPr lang="en-US" sz="19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E3E8CB-879A-494A-85AE-FC875C64F05A}"/>
              </a:ext>
            </a:extLst>
          </p:cNvPr>
          <p:cNvGrpSpPr/>
          <p:nvPr/>
        </p:nvGrpSpPr>
        <p:grpSpPr>
          <a:xfrm>
            <a:off x="85494" y="3830470"/>
            <a:ext cx="14601006" cy="1719125"/>
            <a:chOff x="14697" y="666843"/>
            <a:chExt cx="14601006" cy="1613561"/>
          </a:xfrm>
        </p:grpSpPr>
        <p:sp>
          <p:nvSpPr>
            <p:cNvPr id="24" name="Text 2">
              <a:extLst>
                <a:ext uri="{FF2B5EF4-FFF2-40B4-BE49-F238E27FC236}">
                  <a16:creationId xmlns:a16="http://schemas.microsoft.com/office/drawing/2014/main" id="{B7AD4D25-4F7C-46CD-9656-F394D6DD8FFC}"/>
                </a:ext>
              </a:extLst>
            </p:cNvPr>
            <p:cNvSpPr/>
            <p:nvPr/>
          </p:nvSpPr>
          <p:spPr>
            <a:xfrm>
              <a:off x="14697" y="666843"/>
              <a:ext cx="4167010" cy="3563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400" b="1" dirty="0"/>
                <a:t>Substitution Patterns</a:t>
              </a:r>
              <a:endParaRPr lang="en-US" sz="2200" b="1" dirty="0"/>
            </a:p>
          </p:txBody>
        </p:sp>
        <p:sp>
          <p:nvSpPr>
            <p:cNvPr id="25" name="Text 3">
              <a:extLst>
                <a:ext uri="{FF2B5EF4-FFF2-40B4-BE49-F238E27FC236}">
                  <a16:creationId xmlns:a16="http://schemas.microsoft.com/office/drawing/2014/main" id="{1C4C2554-2A71-4DE5-A8F4-06A480E13B15}"/>
                </a:ext>
              </a:extLst>
            </p:cNvPr>
            <p:cNvSpPr/>
            <p:nvPr/>
          </p:nvSpPr>
          <p:spPr>
            <a:xfrm>
              <a:off x="338477" y="1069248"/>
              <a:ext cx="14277226" cy="12111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Impact of Substitution Timing on Team Performance</a:t>
              </a:r>
              <a:r>
                <a:rPr lang="en-US" sz="2000" dirty="0"/>
                <a:t>: Analyze substitution timing and its impact on team performance, including goals scored after substitutions, while evaluating the most frequently substituted positions and the tactical rationale behind these decisions.</a:t>
              </a:r>
            </a:p>
            <a:p>
              <a:pPr marL="342900" indent="-342900" algn="l">
                <a:lnSpc>
                  <a:spcPts val="3050"/>
                </a:lnSpc>
                <a:buFont typeface="Arial" panose="020B0604020202020204" pitchFamily="34" charset="0"/>
                <a:buChar char="•"/>
              </a:pPr>
              <a:r>
                <a:rPr lang="en-US" sz="2000" b="1" dirty="0"/>
                <a:t>Managerial Substitution Strategies and Their Effectiveness</a:t>
              </a:r>
              <a:r>
                <a:rPr lang="en-US" sz="2000" dirty="0"/>
                <a:t>: Compare the effectiveness of substitutions made by different managers across multiple competitions while identifying patterns in substitution usage between winning and losing teams to understand strategic differences. </a:t>
              </a:r>
              <a:endParaRPr lang="en-US" sz="19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F68428C-AB1C-4F5D-BCB1-9210135694E7}"/>
              </a:ext>
            </a:extLst>
          </p:cNvPr>
          <p:cNvSpPr txBox="1"/>
          <p:nvPr/>
        </p:nvSpPr>
        <p:spPr>
          <a:xfrm>
            <a:off x="4171256" y="7624383"/>
            <a:ext cx="62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NOTE-For every focus areas ,created two questions with visuals.</a:t>
            </a:r>
            <a:endParaRPr lang="en-I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48D7-B9DE-435D-B65E-870E11CB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753586-6070-4DCC-9BE0-EEC8B2035501}"/>
              </a:ext>
            </a:extLst>
          </p:cNvPr>
          <p:cNvSpPr/>
          <p:nvPr/>
        </p:nvSpPr>
        <p:spPr>
          <a:xfrm>
            <a:off x="137256" y="3205700"/>
            <a:ext cx="1964963" cy="2342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Software</a:t>
            </a:r>
          </a:p>
          <a:p>
            <a:pPr algn="ctr"/>
            <a:r>
              <a:rPr lang="en-IN" sz="3600" b="1" dirty="0"/>
              <a:t>Used For</a:t>
            </a:r>
          </a:p>
          <a:p>
            <a:pPr algn="ctr"/>
            <a:r>
              <a:rPr lang="en-IN" sz="3600" b="1" dirty="0"/>
              <a:t>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04D2C-BA61-45B7-B837-6A6EA90362A1}"/>
              </a:ext>
            </a:extLst>
          </p:cNvPr>
          <p:cNvSpPr/>
          <p:nvPr/>
        </p:nvSpPr>
        <p:spPr>
          <a:xfrm>
            <a:off x="2713346" y="4478493"/>
            <a:ext cx="2422996" cy="1619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Analysis</a:t>
            </a:r>
          </a:p>
          <a:p>
            <a:pPr algn="ctr"/>
            <a:r>
              <a:rPr lang="en-IN" sz="3200" b="1" dirty="0"/>
              <a:t>&amp;</a:t>
            </a:r>
          </a:p>
          <a:p>
            <a:pPr algn="ctr"/>
            <a:r>
              <a:rPr lang="en-IN" sz="3200" b="1" dirty="0"/>
              <a:t>Visualization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023C0D-545F-44A9-9484-C9D236529DB5}"/>
              </a:ext>
            </a:extLst>
          </p:cNvPr>
          <p:cNvSpPr/>
          <p:nvPr/>
        </p:nvSpPr>
        <p:spPr>
          <a:xfrm>
            <a:off x="2921121" y="1207013"/>
            <a:ext cx="2084439" cy="833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Format </a:t>
            </a:r>
          </a:p>
          <a:p>
            <a:pPr algn="ctr"/>
            <a:r>
              <a:rPr lang="en-IN" sz="3200" b="1" dirty="0"/>
              <a:t>Conversion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170FD0-FD82-4162-8170-3AA7E67EF2B3}"/>
              </a:ext>
            </a:extLst>
          </p:cNvPr>
          <p:cNvSpPr/>
          <p:nvPr/>
        </p:nvSpPr>
        <p:spPr>
          <a:xfrm>
            <a:off x="2882625" y="3082394"/>
            <a:ext cx="2084439" cy="589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Database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5B128FA-6F50-4984-B935-2FE50611F69D}"/>
              </a:ext>
            </a:extLst>
          </p:cNvPr>
          <p:cNvSpPr/>
          <p:nvPr/>
        </p:nvSpPr>
        <p:spPr>
          <a:xfrm rot="16200000">
            <a:off x="7275005" y="2169391"/>
            <a:ext cx="484632" cy="233896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515863-637B-4B28-BDC0-9E73E25A392C}"/>
              </a:ext>
            </a:extLst>
          </p:cNvPr>
          <p:cNvSpPr/>
          <p:nvPr/>
        </p:nvSpPr>
        <p:spPr>
          <a:xfrm>
            <a:off x="9472235" y="1343909"/>
            <a:ext cx="1730663" cy="610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MS Excel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1102E6-914D-465B-ACC8-2DDBF56DA6B4}"/>
              </a:ext>
            </a:extLst>
          </p:cNvPr>
          <p:cNvSpPr/>
          <p:nvPr/>
        </p:nvSpPr>
        <p:spPr>
          <a:xfrm>
            <a:off x="9427034" y="5518634"/>
            <a:ext cx="1542350" cy="589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Tableau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AC25528-EFC3-4E32-8B12-4FE858187F50}"/>
              </a:ext>
            </a:extLst>
          </p:cNvPr>
          <p:cNvSpPr/>
          <p:nvPr/>
        </p:nvSpPr>
        <p:spPr>
          <a:xfrm rot="16200000">
            <a:off x="7267536" y="4099369"/>
            <a:ext cx="499569" cy="233896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D54AB8-1A9A-4AC0-AE86-CFEA38C5FA74}"/>
              </a:ext>
            </a:extLst>
          </p:cNvPr>
          <p:cNvSpPr/>
          <p:nvPr/>
        </p:nvSpPr>
        <p:spPr>
          <a:xfrm>
            <a:off x="9155990" y="4525088"/>
            <a:ext cx="1995949" cy="5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Python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352C18C-4D4B-4B1A-B326-195DEDC5BA28}"/>
              </a:ext>
            </a:extLst>
          </p:cNvPr>
          <p:cNvSpPr/>
          <p:nvPr/>
        </p:nvSpPr>
        <p:spPr>
          <a:xfrm rot="16200000">
            <a:off x="7196534" y="448839"/>
            <a:ext cx="501637" cy="2350008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ACE9C0-3FBC-4922-8A25-F9FE170CBE37}"/>
              </a:ext>
            </a:extLst>
          </p:cNvPr>
          <p:cNvSpPr/>
          <p:nvPr/>
        </p:nvSpPr>
        <p:spPr>
          <a:xfrm>
            <a:off x="9473798" y="3043903"/>
            <a:ext cx="1448820" cy="5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MySQL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61182E-EE72-4A07-86A0-8BF8B420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51938" y="1256684"/>
            <a:ext cx="714375" cy="739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9C0448-AD1B-4AEF-8F46-5A8F24533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032383" y="5468123"/>
            <a:ext cx="734406" cy="6232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300722-EBED-41E6-A630-0471640C0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86653" y="4371260"/>
            <a:ext cx="880136" cy="7143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12918B-F1EB-4B23-B216-F152070F3A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922618" y="2866598"/>
            <a:ext cx="828298" cy="9518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B4CBDF-02E0-4ACF-BDF6-5403AF12C44A}"/>
              </a:ext>
            </a:extLst>
          </p:cNvPr>
          <p:cNvSpPr/>
          <p:nvPr/>
        </p:nvSpPr>
        <p:spPr>
          <a:xfrm>
            <a:off x="2923515" y="6780889"/>
            <a:ext cx="2084439" cy="8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Word Processor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48CEB36-6794-43CA-BEA6-8AFE3F4CAC5E}"/>
              </a:ext>
            </a:extLst>
          </p:cNvPr>
          <p:cNvSpPr/>
          <p:nvPr/>
        </p:nvSpPr>
        <p:spPr>
          <a:xfrm rot="16200000">
            <a:off x="7263957" y="6020111"/>
            <a:ext cx="484632" cy="233896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65CD3-4393-4C33-9363-906517639F0E}"/>
              </a:ext>
            </a:extLst>
          </p:cNvPr>
          <p:cNvSpPr/>
          <p:nvPr/>
        </p:nvSpPr>
        <p:spPr>
          <a:xfrm>
            <a:off x="9280457" y="6879218"/>
            <a:ext cx="1835503" cy="5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MS Word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2B034-AEB0-4896-B9FA-FC31D3DBE5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1151939" y="6763328"/>
            <a:ext cx="714375" cy="821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9BBD2-45DB-4CE7-A4F1-C5B0B525D866}"/>
              </a:ext>
            </a:extLst>
          </p:cNvPr>
          <p:cNvSpPr txBox="1"/>
          <p:nvPr/>
        </p:nvSpPr>
        <p:spPr>
          <a:xfrm>
            <a:off x="11964589" y="1326061"/>
            <a:ext cx="206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Analyzing data </a:t>
            </a:r>
          </a:p>
          <a:p>
            <a:r>
              <a:rPr lang="en-US" dirty="0"/>
              <a:t>of all five excel files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CEFA3-833F-4AC2-9200-FDEE1A5981D0}"/>
              </a:ext>
            </a:extLst>
          </p:cNvPr>
          <p:cNvSpPr txBox="1"/>
          <p:nvPr/>
        </p:nvSpPr>
        <p:spPr>
          <a:xfrm>
            <a:off x="11964589" y="3054197"/>
            <a:ext cx="2658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all fives files </a:t>
            </a:r>
          </a:p>
          <a:p>
            <a:r>
              <a:rPr lang="en-US" dirty="0"/>
              <a:t>and connecting to python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478B05-C769-4E0D-BBE4-66D90555E53D}"/>
              </a:ext>
            </a:extLst>
          </p:cNvPr>
          <p:cNvSpPr txBox="1"/>
          <p:nvPr/>
        </p:nvSpPr>
        <p:spPr>
          <a:xfrm>
            <a:off x="11964589" y="4400895"/>
            <a:ext cx="260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Cleaning, treating, and </a:t>
            </a:r>
          </a:p>
          <a:p>
            <a:r>
              <a:rPr lang="en-US" dirty="0"/>
              <a:t>implemented focus areas.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66FFD0-054A-400B-941C-7F84AF3EE8A1}"/>
              </a:ext>
            </a:extLst>
          </p:cNvPr>
          <p:cNvSpPr txBox="1"/>
          <p:nvPr/>
        </p:nvSpPr>
        <p:spPr>
          <a:xfrm>
            <a:off x="11964589" y="5490014"/>
            <a:ext cx="1957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Performing visuals </a:t>
            </a:r>
          </a:p>
          <a:p>
            <a:r>
              <a:rPr lang="en-US" dirty="0"/>
              <a:t>and dashboards.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861A71-55D0-494A-AE54-E23BC7E3EB06}"/>
              </a:ext>
            </a:extLst>
          </p:cNvPr>
          <p:cNvSpPr txBox="1"/>
          <p:nvPr/>
        </p:nvSpPr>
        <p:spPr>
          <a:xfrm>
            <a:off x="11964589" y="6851020"/>
            <a:ext cx="206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Analyzing data </a:t>
            </a:r>
          </a:p>
          <a:p>
            <a:r>
              <a:rPr lang="en-US" dirty="0"/>
              <a:t>of all five excel files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9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0000" t="-14000" r="-9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9FFF96-60EB-48F7-96EE-150C65E66C77}"/>
              </a:ext>
            </a:extLst>
          </p:cNvPr>
          <p:cNvGrpSpPr/>
          <p:nvPr/>
        </p:nvGrpSpPr>
        <p:grpSpPr>
          <a:xfrm>
            <a:off x="2540528" y="2066658"/>
            <a:ext cx="9707518" cy="5508507"/>
            <a:chOff x="2568412" y="2353000"/>
            <a:chExt cx="9707518" cy="550850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BCFEFEF-9AD2-4EDA-95F8-7819F34B0F71}"/>
                </a:ext>
              </a:extLst>
            </p:cNvPr>
            <p:cNvGrpSpPr/>
            <p:nvPr/>
          </p:nvGrpSpPr>
          <p:grpSpPr>
            <a:xfrm>
              <a:off x="2568412" y="2353000"/>
              <a:ext cx="8493599" cy="5508507"/>
              <a:chOff x="2568412" y="2353000"/>
              <a:chExt cx="8493599" cy="550850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F70ECEB-D057-4D8F-B5E7-97810BB53F90}"/>
                  </a:ext>
                </a:extLst>
              </p:cNvPr>
              <p:cNvGrpSpPr/>
              <p:nvPr/>
            </p:nvGrpSpPr>
            <p:grpSpPr>
              <a:xfrm>
                <a:off x="2568412" y="2353000"/>
                <a:ext cx="8493599" cy="5508507"/>
                <a:chOff x="2568412" y="1360546"/>
                <a:chExt cx="8493599" cy="550850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D47510A-A98D-4459-A2E7-049CC2D7B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8412" y="1360546"/>
                  <a:ext cx="8493599" cy="5508507"/>
                </a:xfrm>
                <a:prstGeom prst="rect">
                  <a:avLst/>
                </a:prstGeom>
              </p:spPr>
            </p:pic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7A476E7-D816-49B2-8EA7-6019A3840788}"/>
                    </a:ext>
                  </a:extLst>
                </p:cNvPr>
                <p:cNvSpPr/>
                <p:nvPr/>
              </p:nvSpPr>
              <p:spPr>
                <a:xfrm>
                  <a:off x="7014118" y="1393998"/>
                  <a:ext cx="1170879" cy="1159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2E86A03-D6A3-41E4-B55B-2C0F6AD2AA02}"/>
                    </a:ext>
                  </a:extLst>
                </p:cNvPr>
                <p:cNvSpPr/>
                <p:nvPr/>
              </p:nvSpPr>
              <p:spPr>
                <a:xfrm>
                  <a:off x="9708992" y="3166946"/>
                  <a:ext cx="1170879" cy="9664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9E11BDA-282F-4F20-8718-299576107721}"/>
                    </a:ext>
                  </a:extLst>
                </p:cNvPr>
                <p:cNvSpPr/>
                <p:nvPr/>
              </p:nvSpPr>
              <p:spPr>
                <a:xfrm>
                  <a:off x="8586439" y="5720576"/>
                  <a:ext cx="1066802" cy="10779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3C82E81-F1F5-4CB0-AA91-F5B254255283}"/>
                    </a:ext>
                  </a:extLst>
                </p:cNvPr>
                <p:cNvSpPr/>
                <p:nvPr/>
              </p:nvSpPr>
              <p:spPr>
                <a:xfrm>
                  <a:off x="5382327" y="5687127"/>
                  <a:ext cx="1170879" cy="10779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AFA32D8-E7FD-4FBF-9ABA-30DA0BFE8586}"/>
                    </a:ext>
                  </a:extLst>
                </p:cNvPr>
                <p:cNvSpPr/>
                <p:nvPr/>
              </p:nvSpPr>
              <p:spPr>
                <a:xfrm>
                  <a:off x="4192860" y="3166946"/>
                  <a:ext cx="1289828" cy="7768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4D333A-9C84-49F4-9C16-FBE5E601A744}"/>
                    </a:ext>
                  </a:extLst>
                </p:cNvPr>
                <p:cNvSpPr/>
                <p:nvPr/>
              </p:nvSpPr>
              <p:spPr>
                <a:xfrm>
                  <a:off x="3534940" y="5871110"/>
                  <a:ext cx="1170879" cy="776873"/>
                </a:xfrm>
                <a:prstGeom prst="ellipse">
                  <a:avLst/>
                </a:prstGeom>
                <a:solidFill>
                  <a:srgbClr val="77933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ACADE5A-5B0C-477B-95D0-22AAB0E4BD71}"/>
                    </a:ext>
                  </a:extLst>
                </p:cNvPr>
                <p:cNvSpPr/>
                <p:nvPr/>
              </p:nvSpPr>
              <p:spPr>
                <a:xfrm>
                  <a:off x="2750640" y="4283920"/>
                  <a:ext cx="1170879" cy="776873"/>
                </a:xfrm>
                <a:prstGeom prst="ellipse">
                  <a:avLst/>
                </a:prstGeom>
                <a:solidFill>
                  <a:srgbClr val="77933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F415D1-5993-4903-84A2-F0B5D0E347E6}"/>
                  </a:ext>
                </a:extLst>
              </p:cNvPr>
              <p:cNvSpPr txBox="1"/>
              <p:nvPr/>
            </p:nvSpPr>
            <p:spPr>
              <a:xfrm>
                <a:off x="4192860" y="4184134"/>
                <a:ext cx="1271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 Conversion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E74CF4-2262-40EF-B874-1D25162A9B10}"/>
                  </a:ext>
                </a:extLst>
              </p:cNvPr>
              <p:cNvSpPr txBox="1"/>
              <p:nvPr/>
            </p:nvSpPr>
            <p:spPr>
              <a:xfrm>
                <a:off x="6936804" y="2554853"/>
                <a:ext cx="1271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Database</a:t>
                </a:r>
              </a:p>
              <a:p>
                <a:pPr algn="ctr"/>
                <a:r>
                  <a:rPr lang="en-US" b="1" dirty="0"/>
                  <a:t>MySQL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A1F92D-4E93-4BFF-907F-E46184EBF4D1}"/>
                  </a:ext>
                </a:extLst>
              </p:cNvPr>
              <p:cNvSpPr txBox="1"/>
              <p:nvPr/>
            </p:nvSpPr>
            <p:spPr>
              <a:xfrm>
                <a:off x="9658810" y="4348349"/>
                <a:ext cx="1271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Python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80AB72-3662-44DA-BCE8-9594CDE3DCD9}"/>
                  </a:ext>
                </a:extLst>
              </p:cNvPr>
              <p:cNvSpPr txBox="1"/>
              <p:nvPr/>
            </p:nvSpPr>
            <p:spPr>
              <a:xfrm>
                <a:off x="8534362" y="6830338"/>
                <a:ext cx="1271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 Merging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DF9480-5E2F-4C58-A3F8-5357151954B8}"/>
                  </a:ext>
                </a:extLst>
              </p:cNvPr>
              <p:cNvSpPr txBox="1"/>
              <p:nvPr/>
            </p:nvSpPr>
            <p:spPr>
              <a:xfrm>
                <a:off x="5224538" y="6928834"/>
                <a:ext cx="15249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Preprocessing &amp; Cleaning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AD326D-3084-46A7-B48D-14CB65B7AD31}"/>
                  </a:ext>
                </a:extLst>
              </p:cNvPr>
              <p:cNvSpPr txBox="1"/>
              <p:nvPr/>
            </p:nvSpPr>
            <p:spPr>
              <a:xfrm>
                <a:off x="2616826" y="5296992"/>
                <a:ext cx="1438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Tableau</a:t>
                </a:r>
              </a:p>
              <a:p>
                <a:pPr algn="ctr"/>
                <a:r>
                  <a:rPr lang="en-US" b="1" dirty="0"/>
                  <a:t>Visualization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DAF71-C5D8-4C70-A60E-0A9DA01E2905}"/>
                  </a:ext>
                </a:extLst>
              </p:cNvPr>
              <p:cNvSpPr txBox="1"/>
              <p:nvPr/>
            </p:nvSpPr>
            <p:spPr>
              <a:xfrm>
                <a:off x="3482904" y="6605670"/>
                <a:ext cx="1271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Analysis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6CC9B29-9FA1-42F1-A0B6-815B23ED1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8246" y="6913748"/>
                <a:ext cx="0" cy="4840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471DEC-B39D-45F2-B84A-04840DFE551A}"/>
                  </a:ext>
                </a:extLst>
              </p:cNvPr>
              <p:cNvSpPr txBox="1"/>
              <p:nvPr/>
            </p:nvSpPr>
            <p:spPr>
              <a:xfrm>
                <a:off x="3406759" y="7353175"/>
                <a:ext cx="1438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Visualization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CAF5794-C1B3-4CE1-A0DA-C818550637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1026" y="6913748"/>
                <a:ext cx="1834" cy="4795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A2EA90-BC55-4285-B4E2-B0D9038624E7}"/>
                </a:ext>
              </a:extLst>
            </p:cNvPr>
            <p:cNvSpPr txBox="1"/>
            <p:nvPr/>
          </p:nvSpPr>
          <p:spPr>
            <a:xfrm>
              <a:off x="4033767" y="2967593"/>
              <a:ext cx="1689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Importing Data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185516-B256-497A-AE0C-1F9CC99048F4}"/>
                </a:ext>
              </a:extLst>
            </p:cNvPr>
            <p:cNvSpPr txBox="1"/>
            <p:nvPr/>
          </p:nvSpPr>
          <p:spPr>
            <a:xfrm>
              <a:off x="9742348" y="3016518"/>
              <a:ext cx="253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Established Connection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1E69AAD-DCE8-4AA4-A274-C3FF0713BBC6}"/>
              </a:ext>
            </a:extLst>
          </p:cNvPr>
          <p:cNvSpPr/>
          <p:nvPr/>
        </p:nvSpPr>
        <p:spPr>
          <a:xfrm>
            <a:off x="5099308" y="816735"/>
            <a:ext cx="48720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Cycle</a:t>
            </a:r>
          </a:p>
        </p:txBody>
      </p:sp>
    </p:spTree>
    <p:extLst>
      <p:ext uri="{BB962C8B-B14F-4D97-AF65-F5344CB8AC3E}">
        <p14:creationId xmlns:p14="http://schemas.microsoft.com/office/powerpoint/2010/main" val="11243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12539" y="15020"/>
            <a:ext cx="14630400" cy="819956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2539" y="150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FFFF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Performance Analysis</a:t>
            </a:r>
            <a:endParaRPr lang="en-US" sz="44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6DBBBA-DB91-4E80-AC14-56CC11D94B42}"/>
              </a:ext>
            </a:extLst>
          </p:cNvPr>
          <p:cNvGrpSpPr/>
          <p:nvPr/>
        </p:nvGrpSpPr>
        <p:grpSpPr>
          <a:xfrm>
            <a:off x="24176" y="917594"/>
            <a:ext cx="5258830" cy="1496881"/>
            <a:chOff x="0" y="716872"/>
            <a:chExt cx="5258830" cy="14968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37E8D40-929C-44F2-8A3A-D55E010F3376}"/>
                </a:ext>
              </a:extLst>
            </p:cNvPr>
            <p:cNvGrpSpPr/>
            <p:nvPr/>
          </p:nvGrpSpPr>
          <p:grpSpPr>
            <a:xfrm>
              <a:off x="0" y="734057"/>
              <a:ext cx="538520" cy="538520"/>
              <a:chOff x="837724" y="3766958"/>
              <a:chExt cx="538520" cy="538520"/>
            </a:xfrm>
          </p:grpSpPr>
          <p:sp>
            <p:nvSpPr>
              <p:cNvPr id="7" name="Shape 3"/>
              <p:cNvSpPr/>
              <p:nvPr/>
            </p:nvSpPr>
            <p:spPr>
              <a:xfrm>
                <a:off x="837724" y="3766958"/>
                <a:ext cx="538520" cy="538520"/>
              </a:xfrm>
              <a:prstGeom prst="roundRect">
                <a:avLst>
                  <a:gd name="adj" fmla="val 18670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</p:sp>
          <p:sp>
            <p:nvSpPr>
              <p:cNvPr id="8" name="Text 4"/>
              <p:cNvSpPr/>
              <p:nvPr/>
            </p:nvSpPr>
            <p:spPr>
              <a:xfrm>
                <a:off x="1022509" y="3867269"/>
                <a:ext cx="168950" cy="3378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000000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1</a:t>
                </a:r>
                <a:endParaRPr lang="en-US" sz="2650" dirty="0"/>
              </a:p>
            </p:txBody>
          </p:sp>
        </p:grpSp>
        <p:sp>
          <p:nvSpPr>
            <p:cNvPr id="9" name="Text 5"/>
            <p:cNvSpPr/>
            <p:nvPr/>
          </p:nvSpPr>
          <p:spPr>
            <a:xfrm>
              <a:off x="616577" y="716872"/>
              <a:ext cx="1435247" cy="3449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Key Players</a:t>
              </a:r>
              <a:endParaRPr lang="en-US" sz="22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538520" y="1084326"/>
              <a:ext cx="4720310" cy="1129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Aron Johannsson and Jozy Altidore are top performers, but their teams are vulnerable to over-reliance on these players.</a:t>
              </a:r>
              <a:endParaRPr lang="en-US" sz="18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3A9BEE-B9BB-4688-AD45-FBA2EE6CCAB8}"/>
              </a:ext>
            </a:extLst>
          </p:cNvPr>
          <p:cNvGrpSpPr/>
          <p:nvPr/>
        </p:nvGrpSpPr>
        <p:grpSpPr>
          <a:xfrm>
            <a:off x="26050" y="2964424"/>
            <a:ext cx="5246291" cy="1493273"/>
            <a:chOff x="12539" y="2307292"/>
            <a:chExt cx="5246291" cy="149327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923BC7-B3C6-4EC5-8B43-76FD081C3DDB}"/>
                </a:ext>
              </a:extLst>
            </p:cNvPr>
            <p:cNvGrpSpPr/>
            <p:nvPr/>
          </p:nvGrpSpPr>
          <p:grpSpPr>
            <a:xfrm>
              <a:off x="12539" y="2307292"/>
              <a:ext cx="538520" cy="538520"/>
              <a:chOff x="5235773" y="3767018"/>
              <a:chExt cx="538520" cy="538520"/>
            </a:xfrm>
          </p:grpSpPr>
          <p:sp>
            <p:nvSpPr>
              <p:cNvPr id="11" name="Shape 7"/>
              <p:cNvSpPr/>
              <p:nvPr/>
            </p:nvSpPr>
            <p:spPr>
              <a:xfrm>
                <a:off x="5235773" y="3767018"/>
                <a:ext cx="538520" cy="538520"/>
              </a:xfrm>
              <a:prstGeom prst="roundRect">
                <a:avLst>
                  <a:gd name="adj" fmla="val 18670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</p:sp>
          <p:sp>
            <p:nvSpPr>
              <p:cNvPr id="12" name="Text 8"/>
              <p:cNvSpPr/>
              <p:nvPr/>
            </p:nvSpPr>
            <p:spPr>
              <a:xfrm>
                <a:off x="5420558" y="3867269"/>
                <a:ext cx="168950" cy="3378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000000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2</a:t>
                </a:r>
                <a:endParaRPr lang="en-US" sz="2650" dirty="0"/>
              </a:p>
            </p:txBody>
          </p:sp>
        </p:grpSp>
        <p:sp>
          <p:nvSpPr>
            <p:cNvPr id="13" name="Text 9"/>
            <p:cNvSpPr/>
            <p:nvPr/>
          </p:nvSpPr>
          <p:spPr>
            <a:xfrm>
              <a:off x="629116" y="2307292"/>
              <a:ext cx="1920760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Home vs. Away</a:t>
              </a:r>
              <a:endParaRPr lang="en-US" sz="22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629116" y="2671138"/>
              <a:ext cx="4629714" cy="1129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Home-field advantage is significant, but teams struggle to maintain consistency away from home.</a:t>
              </a:r>
              <a:endParaRPr lang="en-US" sz="18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6CBF0A-F918-45B3-85E8-B17168D18B61}"/>
              </a:ext>
            </a:extLst>
          </p:cNvPr>
          <p:cNvGrpSpPr/>
          <p:nvPr/>
        </p:nvGrpSpPr>
        <p:grpSpPr>
          <a:xfrm>
            <a:off x="36715" y="4897572"/>
            <a:ext cx="5213844" cy="1180102"/>
            <a:chOff x="44986" y="3886243"/>
            <a:chExt cx="5213844" cy="11801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4688E5-1C9F-4B02-861C-3D14E5118BC2}"/>
                </a:ext>
              </a:extLst>
            </p:cNvPr>
            <p:cNvGrpSpPr/>
            <p:nvPr/>
          </p:nvGrpSpPr>
          <p:grpSpPr>
            <a:xfrm>
              <a:off x="44986" y="3891920"/>
              <a:ext cx="538520" cy="524150"/>
              <a:chOff x="9711881" y="3822774"/>
              <a:chExt cx="538520" cy="538520"/>
            </a:xfrm>
          </p:grpSpPr>
          <p:sp>
            <p:nvSpPr>
              <p:cNvPr id="15" name="Shape 11"/>
              <p:cNvSpPr/>
              <p:nvPr/>
            </p:nvSpPr>
            <p:spPr>
              <a:xfrm>
                <a:off x="9711881" y="3822774"/>
                <a:ext cx="538520" cy="538520"/>
              </a:xfrm>
              <a:prstGeom prst="roundRect">
                <a:avLst>
                  <a:gd name="adj" fmla="val 18670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</p:sp>
          <p:sp>
            <p:nvSpPr>
              <p:cNvPr id="16" name="Text 12"/>
              <p:cNvSpPr/>
              <p:nvPr/>
            </p:nvSpPr>
            <p:spPr>
              <a:xfrm>
                <a:off x="9871318" y="3945850"/>
                <a:ext cx="168950" cy="3378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000000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3</a:t>
                </a:r>
                <a:endParaRPr lang="en-US" sz="2650" dirty="0"/>
              </a:p>
            </p:txBody>
          </p:sp>
        </p:grpSp>
        <p:sp>
          <p:nvSpPr>
            <p:cNvPr id="17" name="Text 13"/>
            <p:cNvSpPr/>
            <p:nvPr/>
          </p:nvSpPr>
          <p:spPr>
            <a:xfrm>
              <a:off x="643731" y="3886243"/>
              <a:ext cx="1906145" cy="3425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Player Growth</a:t>
              </a:r>
              <a:endParaRPr lang="en-US" sz="220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643731" y="4243946"/>
              <a:ext cx="4615099" cy="8223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Players have shown consistent improvement this season, but disciplinary issues raise concerns.</a:t>
              </a:r>
              <a:endParaRPr lang="en-US" sz="18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675A-A426-4825-BF52-A5FAE41BCEB4}"/>
              </a:ext>
            </a:extLst>
          </p:cNvPr>
          <p:cNvGrpSpPr/>
          <p:nvPr/>
        </p:nvGrpSpPr>
        <p:grpSpPr>
          <a:xfrm>
            <a:off x="24176" y="6625382"/>
            <a:ext cx="5304440" cy="1207259"/>
            <a:chOff x="0" y="6424660"/>
            <a:chExt cx="5304440" cy="1207259"/>
          </a:xfrm>
        </p:grpSpPr>
        <p:sp>
          <p:nvSpPr>
            <p:cNvPr id="23" name="Text 13">
              <a:extLst>
                <a:ext uri="{FF2B5EF4-FFF2-40B4-BE49-F238E27FC236}">
                  <a16:creationId xmlns:a16="http://schemas.microsoft.com/office/drawing/2014/main" id="{0D51936F-965E-4B05-9640-2DB26ADD8135}"/>
                </a:ext>
              </a:extLst>
            </p:cNvPr>
            <p:cNvSpPr/>
            <p:nvPr/>
          </p:nvSpPr>
          <p:spPr>
            <a:xfrm>
              <a:off x="631192" y="6424660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kern="0" spc="-44" dirty="0">
                  <a:solidFill>
                    <a:srgbClr val="FFFFFF"/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Disciplinary Concerns</a:t>
              </a:r>
              <a:endParaRPr lang="en-US" sz="2200" dirty="0"/>
            </a:p>
          </p:txBody>
        </p:sp>
        <p:sp>
          <p:nvSpPr>
            <p:cNvPr id="24" name="Text 14">
              <a:extLst>
                <a:ext uri="{FF2B5EF4-FFF2-40B4-BE49-F238E27FC236}">
                  <a16:creationId xmlns:a16="http://schemas.microsoft.com/office/drawing/2014/main" id="{67BFFBCA-EA83-4F1A-BC76-896FD4BF51E0}"/>
                </a:ext>
              </a:extLst>
            </p:cNvPr>
            <p:cNvSpPr/>
            <p:nvPr/>
          </p:nvSpPr>
          <p:spPr>
            <a:xfrm>
              <a:off x="584130" y="6809520"/>
              <a:ext cx="4720310" cy="8223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kern="0" spc="-38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</a:rPr>
                <a:t>High yellow card counts raise concerns about player discipline.</a:t>
              </a:r>
              <a:endParaRPr lang="en-US" sz="185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13698B-AF81-495C-B5FE-3CC23CEB12F1}"/>
                </a:ext>
              </a:extLst>
            </p:cNvPr>
            <p:cNvGrpSpPr/>
            <p:nvPr/>
          </p:nvGrpSpPr>
          <p:grpSpPr>
            <a:xfrm>
              <a:off x="0" y="6424660"/>
              <a:ext cx="538520" cy="538520"/>
              <a:chOff x="5258830" y="6015847"/>
              <a:chExt cx="538520" cy="538520"/>
            </a:xfrm>
          </p:grpSpPr>
          <p:sp>
            <p:nvSpPr>
              <p:cNvPr id="22" name="Shape 11">
                <a:extLst>
                  <a:ext uri="{FF2B5EF4-FFF2-40B4-BE49-F238E27FC236}">
                    <a16:creationId xmlns:a16="http://schemas.microsoft.com/office/drawing/2014/main" id="{EA9C0C6D-31A1-4B48-BC01-E8DA4E14C49A}"/>
                  </a:ext>
                </a:extLst>
              </p:cNvPr>
              <p:cNvSpPr/>
              <p:nvPr/>
            </p:nvSpPr>
            <p:spPr>
              <a:xfrm>
                <a:off x="5258830" y="6015847"/>
                <a:ext cx="538520" cy="538520"/>
              </a:xfrm>
              <a:prstGeom prst="roundRect">
                <a:avLst>
                  <a:gd name="adj" fmla="val 18670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Text 12">
                <a:extLst>
                  <a:ext uri="{FF2B5EF4-FFF2-40B4-BE49-F238E27FC236}">
                    <a16:creationId xmlns:a16="http://schemas.microsoft.com/office/drawing/2014/main" id="{5979EBCD-9107-4B51-A9FE-7B45117023A6}"/>
                  </a:ext>
                </a:extLst>
              </p:cNvPr>
              <p:cNvSpPr/>
              <p:nvPr/>
            </p:nvSpPr>
            <p:spPr>
              <a:xfrm>
                <a:off x="5420558" y="6117731"/>
                <a:ext cx="168950" cy="3378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650"/>
                  </a:lnSpc>
                  <a:buNone/>
                </a:pPr>
                <a:r>
                  <a:rPr lang="en-US" sz="2650" kern="0" spc="-53" dirty="0">
                    <a:solidFill>
                      <a:srgbClr val="000000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4</a:t>
                </a:r>
                <a:endParaRPr lang="en-US" sz="2650" dirty="0"/>
              </a:p>
            </p:txBody>
          </p: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6809D81-A381-480F-AF1F-B63CD0178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58" b="48286"/>
          <a:stretch/>
        </p:blipFill>
        <p:spPr>
          <a:xfrm>
            <a:off x="5571299" y="204592"/>
            <a:ext cx="4208321" cy="38184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337751-B074-4FAE-A6D4-64D598282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3434" y="1817649"/>
            <a:ext cx="4520814" cy="44716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5D53FA-0D57-4EB5-B93F-B33FECA9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79" y="4099780"/>
            <a:ext cx="4186541" cy="39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FF322-9BA3-43E9-BC04-3A688C2E45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772" y="3773"/>
            <a:ext cx="1463349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64002" y="54149"/>
            <a:ext cx="793754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Player Profile and Market Value</a:t>
            </a:r>
            <a:endParaRPr lang="en-US" sz="45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1EC51-3C82-46EF-8542-4D16FFB7EB7F}"/>
              </a:ext>
            </a:extLst>
          </p:cNvPr>
          <p:cNvGrpSpPr/>
          <p:nvPr/>
        </p:nvGrpSpPr>
        <p:grpSpPr>
          <a:xfrm>
            <a:off x="5508493" y="1027008"/>
            <a:ext cx="3828931" cy="1795104"/>
            <a:chOff x="968693" y="3777735"/>
            <a:chExt cx="3828931" cy="1795104"/>
          </a:xfrm>
        </p:grpSpPr>
        <p:sp>
          <p:nvSpPr>
            <p:cNvPr id="5" name="Text 2"/>
            <p:cNvSpPr/>
            <p:nvPr/>
          </p:nvSpPr>
          <p:spPr>
            <a:xfrm>
              <a:off x="968693" y="3777735"/>
              <a:ext cx="2904530" cy="333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250" b="1" kern="0" spc="-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Age and Value</a:t>
              </a:r>
              <a:endParaRPr lang="en-US" sz="225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968693" y="4387691"/>
              <a:ext cx="3828931" cy="11851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Young attackers, particularly those in their early to mid-20s, hold the highest market value.</a:t>
              </a:r>
              <a:endParaRPr lang="en-US" sz="19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8C0D96-50B1-4063-BC01-CC07F4B787E2}"/>
              </a:ext>
            </a:extLst>
          </p:cNvPr>
          <p:cNvGrpSpPr/>
          <p:nvPr/>
        </p:nvGrpSpPr>
        <p:grpSpPr>
          <a:xfrm>
            <a:off x="5532101" y="5173012"/>
            <a:ext cx="3956555" cy="2507333"/>
            <a:chOff x="5407462" y="3777734"/>
            <a:chExt cx="3828931" cy="2507333"/>
          </a:xfrm>
        </p:grpSpPr>
        <p:sp>
          <p:nvSpPr>
            <p:cNvPr id="7" name="Text 4"/>
            <p:cNvSpPr/>
            <p:nvPr/>
          </p:nvSpPr>
          <p:spPr>
            <a:xfrm>
              <a:off x="5407462" y="3777734"/>
              <a:ext cx="2904530" cy="72604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250" b="1" kern="0" spc="-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Market Value by Position:</a:t>
              </a:r>
            </a:p>
            <a:p>
              <a:pPr marL="0" indent="0">
                <a:lnSpc>
                  <a:spcPts val="2850"/>
                </a:lnSpc>
                <a:buNone/>
              </a:pPr>
              <a:r>
                <a:rPr lang="en-US" sz="2250" b="1" kern="0" spc="-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The Cost of Talent</a:t>
              </a:r>
              <a:endParaRPr lang="en-US" sz="225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5407462" y="4722228"/>
              <a:ext cx="3828931" cy="15628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Attackers hold the highest market values, while goalkeepers have the lowest, with notable outliers across positions.</a:t>
              </a:r>
              <a:endParaRPr lang="en-US" sz="19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5A4F3-974C-4E20-ACAC-0308E6DF3F07}"/>
              </a:ext>
            </a:extLst>
          </p:cNvPr>
          <p:cNvGrpSpPr/>
          <p:nvPr/>
        </p:nvGrpSpPr>
        <p:grpSpPr>
          <a:xfrm>
            <a:off x="5512390" y="3098976"/>
            <a:ext cx="3828931" cy="1795105"/>
            <a:chOff x="9846231" y="3777734"/>
            <a:chExt cx="3828931" cy="1795105"/>
          </a:xfrm>
        </p:grpSpPr>
        <p:sp>
          <p:nvSpPr>
            <p:cNvPr id="9" name="Text 6"/>
            <p:cNvSpPr/>
            <p:nvPr/>
          </p:nvSpPr>
          <p:spPr>
            <a:xfrm>
              <a:off x="9846231" y="3777734"/>
              <a:ext cx="2904530" cy="3631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250" b="1" kern="0" spc="-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Contract Expiration</a:t>
              </a:r>
              <a:endParaRPr lang="en-US" sz="225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9846231" y="4387691"/>
              <a:ext cx="3828931" cy="11851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kern="0" spc="-3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Contract expiration years (2026–2027) show spikes in market value, indicating potential transfer market dynamics.</a:t>
              </a:r>
              <a:endParaRPr lang="en-US" sz="19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F3173F-602E-473E-BA87-D73D5856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28" y="894482"/>
            <a:ext cx="4916919" cy="34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B736953-F6D4-4E70-ACF4-E8F4AAF0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29" y="4669971"/>
            <a:ext cx="4916919" cy="34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5833C0-EA64-4E64-934C-1B4464E4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52" y="2427108"/>
            <a:ext cx="4916919" cy="34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7" name="Text 1">
            <a:extLst>
              <a:ext uri="{FF2B5EF4-FFF2-40B4-BE49-F238E27FC236}">
                <a16:creationId xmlns:a16="http://schemas.microsoft.com/office/drawing/2014/main" id="{C1D9AB0A-50CE-45C0-9729-81285873705D}"/>
              </a:ext>
            </a:extLst>
          </p:cNvPr>
          <p:cNvSpPr/>
          <p:nvPr/>
        </p:nvSpPr>
        <p:spPr>
          <a:xfrm>
            <a:off x="140133" y="306288"/>
            <a:ext cx="4989427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Substitution Patterns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8" name="Image 3" descr="preencoded.png">
            <a:extLst>
              <a:ext uri="{FF2B5EF4-FFF2-40B4-BE49-F238E27FC236}">
                <a16:creationId xmlns:a16="http://schemas.microsoft.com/office/drawing/2014/main" id="{C3E8290E-C395-401C-A1BD-79CB48E7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5" y="995691"/>
            <a:ext cx="597813" cy="597813"/>
          </a:xfrm>
          <a:prstGeom prst="rect">
            <a:avLst/>
          </a:prstGeom>
        </p:spPr>
      </p:pic>
      <p:sp>
        <p:nvSpPr>
          <p:cNvPr id="49" name="Text 2">
            <a:extLst>
              <a:ext uri="{FF2B5EF4-FFF2-40B4-BE49-F238E27FC236}">
                <a16:creationId xmlns:a16="http://schemas.microsoft.com/office/drawing/2014/main" id="{626CAECF-1A46-4795-9A75-E4F3F1CDDBA6}"/>
              </a:ext>
            </a:extLst>
          </p:cNvPr>
          <p:cNvSpPr/>
          <p:nvPr/>
        </p:nvSpPr>
        <p:spPr>
          <a:xfrm>
            <a:off x="933719" y="1118801"/>
            <a:ext cx="28046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Critical Window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0" name="Text 3">
            <a:extLst>
              <a:ext uri="{FF2B5EF4-FFF2-40B4-BE49-F238E27FC236}">
                <a16:creationId xmlns:a16="http://schemas.microsoft.com/office/drawing/2014/main" id="{5015BF2B-5486-4990-9DB8-E81A84149128}"/>
              </a:ext>
            </a:extLst>
          </p:cNvPr>
          <p:cNvSpPr/>
          <p:nvPr/>
        </p:nvSpPr>
        <p:spPr>
          <a:xfrm>
            <a:off x="164284" y="1736974"/>
            <a:ext cx="4853873" cy="1248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Substitutions made between the 60th and 90th minutes have a substantial influence on goal-scoring.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51" name="Image 4" descr="preencoded.png">
            <a:extLst>
              <a:ext uri="{FF2B5EF4-FFF2-40B4-BE49-F238E27FC236}">
                <a16:creationId xmlns:a16="http://schemas.microsoft.com/office/drawing/2014/main" id="{6A676D72-CE67-4A28-A33C-9BCFD0BDF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36" y="2947149"/>
            <a:ext cx="597813" cy="597813"/>
          </a:xfrm>
          <a:prstGeom prst="rect">
            <a:avLst/>
          </a:prstGeom>
        </p:spPr>
      </p:pic>
      <p:sp>
        <p:nvSpPr>
          <p:cNvPr id="52" name="Text 4">
            <a:extLst>
              <a:ext uri="{FF2B5EF4-FFF2-40B4-BE49-F238E27FC236}">
                <a16:creationId xmlns:a16="http://schemas.microsoft.com/office/drawing/2014/main" id="{3DCAE661-4D00-4866-A745-6B62CEBA8586}"/>
              </a:ext>
            </a:extLst>
          </p:cNvPr>
          <p:cNvSpPr/>
          <p:nvPr/>
        </p:nvSpPr>
        <p:spPr>
          <a:xfrm>
            <a:off x="933719" y="3070259"/>
            <a:ext cx="28046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Managerial Impact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3" name="Text 5">
            <a:extLst>
              <a:ext uri="{FF2B5EF4-FFF2-40B4-BE49-F238E27FC236}">
                <a16:creationId xmlns:a16="http://schemas.microsoft.com/office/drawing/2014/main" id="{087D48F8-AA78-44CD-8FFA-387FFF673643}"/>
              </a:ext>
            </a:extLst>
          </p:cNvPr>
          <p:cNvSpPr/>
          <p:nvPr/>
        </p:nvSpPr>
        <p:spPr>
          <a:xfrm>
            <a:off x="164283" y="3710063"/>
            <a:ext cx="4853873" cy="78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Managers like Gertjan Verbeek and Dick Advocaat excel at maximizing substitution impact.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54" name="Image 5" descr="preencoded.png">
            <a:extLst>
              <a:ext uri="{FF2B5EF4-FFF2-40B4-BE49-F238E27FC236}">
                <a16:creationId xmlns:a16="http://schemas.microsoft.com/office/drawing/2014/main" id="{E69B3C51-8239-4345-A86A-FD434CFEC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97" y="4508323"/>
            <a:ext cx="597813" cy="597813"/>
          </a:xfrm>
          <a:prstGeom prst="rect">
            <a:avLst/>
          </a:prstGeom>
        </p:spPr>
      </p:pic>
      <p:sp>
        <p:nvSpPr>
          <p:cNvPr id="55" name="Text 6">
            <a:extLst>
              <a:ext uri="{FF2B5EF4-FFF2-40B4-BE49-F238E27FC236}">
                <a16:creationId xmlns:a16="http://schemas.microsoft.com/office/drawing/2014/main" id="{43C1B978-697D-41FB-9C36-801D95C30CD1}"/>
              </a:ext>
            </a:extLst>
          </p:cNvPr>
          <p:cNvSpPr/>
          <p:nvPr/>
        </p:nvSpPr>
        <p:spPr>
          <a:xfrm>
            <a:off x="866999" y="4606357"/>
            <a:ext cx="28046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Substitution Timing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4B6F7E1F-98B2-4B8B-9971-647E84B277BD}"/>
              </a:ext>
            </a:extLst>
          </p:cNvPr>
          <p:cNvSpPr/>
          <p:nvPr/>
        </p:nvSpPr>
        <p:spPr>
          <a:xfrm>
            <a:off x="204638" y="5199111"/>
            <a:ext cx="4853873" cy="84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substitutions often show limited effect, suggesting a potential area for optimization.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57" name="Image 6" descr="preencoded.png">
            <a:extLst>
              <a:ext uri="{FF2B5EF4-FFF2-40B4-BE49-F238E27FC236}">
                <a16:creationId xmlns:a16="http://schemas.microsoft.com/office/drawing/2014/main" id="{AAAFDB43-2A62-4A56-BC24-88AAFE2AA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14" y="6069487"/>
            <a:ext cx="597813" cy="597813"/>
          </a:xfrm>
          <a:prstGeom prst="rect">
            <a:avLst/>
          </a:prstGeom>
        </p:spPr>
      </p:pic>
      <p:sp>
        <p:nvSpPr>
          <p:cNvPr id="58" name="Text 8">
            <a:extLst>
              <a:ext uri="{FF2B5EF4-FFF2-40B4-BE49-F238E27FC236}">
                <a16:creationId xmlns:a16="http://schemas.microsoft.com/office/drawing/2014/main" id="{39C571F3-81FB-4A18-BC51-F344155AF683}"/>
              </a:ext>
            </a:extLst>
          </p:cNvPr>
          <p:cNvSpPr/>
          <p:nvPr/>
        </p:nvSpPr>
        <p:spPr>
          <a:xfrm>
            <a:off x="933719" y="6155141"/>
            <a:ext cx="2804755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chemeClr val="bg1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Tactical Shifts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9" name="Text 9">
            <a:extLst>
              <a:ext uri="{FF2B5EF4-FFF2-40B4-BE49-F238E27FC236}">
                <a16:creationId xmlns:a16="http://schemas.microsoft.com/office/drawing/2014/main" id="{28B75F9F-EAFB-4737-87AE-CFC2D32FAA3D}"/>
              </a:ext>
            </a:extLst>
          </p:cNvPr>
          <p:cNvSpPr/>
          <p:nvPr/>
        </p:nvSpPr>
        <p:spPr>
          <a:xfrm>
            <a:off x="204638" y="6818299"/>
            <a:ext cx="4853873" cy="1249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in losing positions tend to rely on reactive substitutions, while winning teams prioritize stability.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29F34B-199C-4AFA-A631-8DF53E67F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7550" y="306288"/>
            <a:ext cx="8787161" cy="7617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2521D5EA-9E90-4D2B-97CE-1712937A0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91" y="317872"/>
            <a:ext cx="8207367" cy="36877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ADEA9-A84D-4547-AA47-7D135950C943}"/>
              </a:ext>
            </a:extLst>
          </p:cNvPr>
          <p:cNvSpPr txBox="1">
            <a:spLocks/>
          </p:cNvSpPr>
          <p:nvPr/>
        </p:nvSpPr>
        <p:spPr>
          <a:xfrm>
            <a:off x="307827" y="1189702"/>
            <a:ext cx="4654038" cy="69506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For Referee analysis there are two set of questions and these are-</a:t>
            </a: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1. </a:t>
            </a:r>
            <a:r>
              <a:rPr lang="en-US" sz="18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NUMBER OF GAMES BY TOP 10 REFEREE</a:t>
            </a: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- 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From the top 10 referees ,Dr. Felix </a:t>
            </a:r>
            <a:r>
              <a:rPr lang="en-US" sz="18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Brych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is the top referee with 79 games, followed by Manuel </a:t>
            </a:r>
            <a:r>
              <a:rPr lang="en-US" sz="18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Graefe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with 66 .</a:t>
            </a: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2. TOTAL YELLOW AND RED CARDS ISSUED BY EACH REFEREE</a:t>
            </a: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- Dr. Felix </a:t>
            </a:r>
            <a:r>
              <a:rPr lang="en-US" sz="18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Brych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issued the most cards ( 14 yellow cards ) among the top 10 referees listed.</a:t>
            </a:r>
            <a:endParaRPr lang="en-US" b="1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Only 3 have issued red cards from the top 10 referees listed that are Felix </a:t>
            </a:r>
            <a:r>
              <a:rPr lang="en-US" sz="18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Zwayer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, Anthony Taylor and Christian </a:t>
            </a:r>
            <a:r>
              <a:rPr lang="en-US" sz="18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Dingert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.</a:t>
            </a:r>
            <a:br>
              <a:rPr lang="en-US" sz="1600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4CE1D-4B4A-41DB-B0CF-DA7C1BE49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92" y="4223939"/>
            <a:ext cx="8207367" cy="368778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F41EC8F-33F2-456F-8CF2-18E1DE7AB035}"/>
              </a:ext>
            </a:extLst>
          </p:cNvPr>
          <p:cNvSpPr/>
          <p:nvPr/>
        </p:nvSpPr>
        <p:spPr>
          <a:xfrm>
            <a:off x="140133" y="306288"/>
            <a:ext cx="4989427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Referee Analysis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9152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D31A-4A58-4A9C-A810-555573D4BE02}"/>
              </a:ext>
            </a:extLst>
          </p:cNvPr>
          <p:cNvSpPr txBox="1">
            <a:spLocks/>
          </p:cNvSpPr>
          <p:nvPr/>
        </p:nvSpPr>
        <p:spPr>
          <a:xfrm>
            <a:off x="211873" y="127820"/>
            <a:ext cx="5452947" cy="6527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COMPETITION ANALYSIS</a:t>
            </a:r>
            <a:endParaRPr lang="en-IN" sz="3400" b="1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B5084E9-A089-4FBA-98E1-62CBB839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136575"/>
            <a:ext cx="8500945" cy="37217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F6090-3FE4-4356-B8EC-683DBF5798DE}"/>
              </a:ext>
            </a:extLst>
          </p:cNvPr>
          <p:cNvSpPr txBox="1">
            <a:spLocks/>
          </p:cNvSpPr>
          <p:nvPr/>
        </p:nvSpPr>
        <p:spPr>
          <a:xfrm>
            <a:off x="464635" y="1405654"/>
            <a:ext cx="4614709" cy="57974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For Competition analysis there are two set of questions and these are-</a:t>
            </a: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1. </a:t>
            </a:r>
            <a:r>
              <a:rPr lang="en-US" sz="19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DISTRIBUTION OF COMPETITION TYPES</a:t>
            </a: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600" b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-</a:t>
            </a: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</a:t>
            </a:r>
            <a:r>
              <a:rPr lang="en-US" sz="17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Distribution of competition types, with </a:t>
            </a:r>
            <a:r>
              <a:rPr lang="en-US" sz="17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domestic_league</a:t>
            </a:r>
            <a:r>
              <a:rPr lang="en-US" sz="17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being the most common at 3,180 occurrences, followed by </a:t>
            </a:r>
            <a:r>
              <a:rPr lang="en-US" sz="17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domestic_cup</a:t>
            </a:r>
            <a:r>
              <a:rPr lang="en-US" sz="17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at 268 occurrences, </a:t>
            </a:r>
            <a:r>
              <a:rPr lang="en-US" sz="1700" b="1" dirty="0" err="1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international_cup</a:t>
            </a:r>
            <a:r>
              <a:rPr lang="en-US" sz="17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at 265 occurrences, and other at 9 occurrences.</a:t>
            </a: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2. </a:t>
            </a:r>
            <a:r>
              <a:rPr lang="en-US" sz="19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PLAYERS AGE DISTRIBUTION BY COMPETITION TYPE</a:t>
            </a: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b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- </a:t>
            </a:r>
            <a:r>
              <a:rPr lang="en-US" sz="1700" b="1" dirty="0">
                <a:solidFill>
                  <a:srgbClr val="000000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The age ranges are similar across domestic cup, domestic league, and international cup competitions, with medians around 30-35 years. The other category has a narrower age range with a lower median compared to the other types.</a:t>
            </a:r>
            <a:endParaRPr lang="en-IN" b="1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B5D1B-C79E-4AEF-BE08-38B8838B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4304371"/>
            <a:ext cx="8500945" cy="37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17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1088</Words>
  <Application>Microsoft Office PowerPoint</Application>
  <PresentationFormat>Custom</PresentationFormat>
  <Paragraphs>159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Algerian</vt:lpstr>
      <vt:lpstr>Arial</vt:lpstr>
      <vt:lpstr>Benton Sans SemiDemi</vt:lpstr>
      <vt:lpstr>Calibri</vt:lpstr>
      <vt:lpstr>Cambria</vt:lpstr>
      <vt:lpstr>Source Sans Pro</vt:lpstr>
      <vt:lpstr>Source Serif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Aman Sagar</cp:lastModifiedBy>
  <cp:revision>143</cp:revision>
  <dcterms:created xsi:type="dcterms:W3CDTF">2024-08-28T19:12:59Z</dcterms:created>
  <dcterms:modified xsi:type="dcterms:W3CDTF">2024-09-27T14:26:23Z</dcterms:modified>
</cp:coreProperties>
</file>